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30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300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9" r:id="rId25"/>
    <p:sldId id="293" r:id="rId26"/>
    <p:sldId id="294" r:id="rId27"/>
    <p:sldId id="295" r:id="rId28"/>
    <p:sldId id="296" r:id="rId29"/>
    <p:sldId id="297" r:id="rId30"/>
    <p:sldId id="301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FEA5D0-62BA-8642-987C-E0C9ECC591B0}">
          <p14:sldIdLst>
            <p14:sldId id="256"/>
          </p14:sldIdLst>
        </p14:section>
        <p14:section name="Untitled Section" id="{B59015D2-F5F3-DF43-BCA4-3D69DAE53122}">
          <p14:sldIdLst>
            <p14:sldId id="271"/>
            <p14:sldId id="30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0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9"/>
            <p14:sldId id="293"/>
            <p14:sldId id="294"/>
            <p14:sldId id="295"/>
            <p14:sldId id="296"/>
            <p14:sldId id="297"/>
            <p14:sldId id="301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95E"/>
    <a:srgbClr val="043D5D"/>
    <a:srgbClr val="23B684"/>
    <a:srgbClr val="000000"/>
    <a:srgbClr val="2F6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0096"/>
  </p:normalViewPr>
  <p:slideViewPr>
    <p:cSldViewPr snapToGrid="0" snapToObjects="1">
      <p:cViewPr varScale="1">
        <p:scale>
          <a:sx n="69" d="100"/>
          <a:sy n="69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A7F3A-3130-A14C-9D0E-9A1163D56421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9967A-14F9-F746-BBED-6095463D6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9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7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1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87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8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1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91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3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1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6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71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25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4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9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5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8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9967A-14F9-F746-BBED-6095463D66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6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7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4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2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3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0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42B1-D149-6B42-B785-FDDD7F5910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4088E-A61E-724F-94D1-612708FD5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3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5"/>
          <a:stretch/>
        </p:blipFill>
        <p:spPr>
          <a:xfrm>
            <a:off x="1" y="884331"/>
            <a:ext cx="12192000" cy="59736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2650164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678" y="1224842"/>
            <a:ext cx="9568213" cy="1096143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Rational Basis for Updating the Recommended Limit on Radiation Dose to the Public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9678" y="2811261"/>
            <a:ext cx="5609337" cy="1808376"/>
          </a:xfrm>
        </p:spPr>
        <p:txBody>
          <a:bodyPr/>
          <a:lstStyle/>
          <a:p>
            <a:endParaRPr lang="en-US" dirty="0">
              <a:solidFill>
                <a:srgbClr val="0F595E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l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Darrell R. Fisher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048" y="3080201"/>
            <a:ext cx="2959190" cy="90280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19678" y="5049672"/>
            <a:ext cx="8276874" cy="21416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Pasco, Washington					           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September 30-October 3, 2018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b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Joint Conference on Applicability of Radiation-Response Models to Low-Dose Protection Standards</a:t>
            </a:r>
          </a:p>
          <a:p>
            <a:pPr algn="l">
              <a:lnSpc>
                <a:spcPct val="100000"/>
              </a:lnSpc>
            </a:pPr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1800" i="1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6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fi-FI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(ICRP-60, 1991)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305615"/>
            <a:ext cx="10337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“It is implicit in this limit that the constraints for the optimization of protection in the design of new installations should be </a:t>
            </a:r>
            <a:r>
              <a:rPr lang="en-US" sz="2800" b="1" u="sng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smaller than 1 mSv in a year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.”  </a:t>
            </a:r>
          </a:p>
          <a:p>
            <a:endParaRPr lang="en-US" sz="2800" b="1" i="1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(para. 192)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BFDCD-8EF5-438E-B5E4-AFCAFE255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pic>
        <p:nvPicPr>
          <p:cNvPr id="1026" name="Picture 2" descr="Power station Nuclear power plant Clip art - Powerplant Cliparts">
            <a:extLst>
              <a:ext uri="{FF2B5EF4-FFF2-40B4-BE49-F238E27FC236}">
                <a16:creationId xmlns:a16="http://schemas.microsoft.com/office/drawing/2014/main" id="{1EFED576-7C15-4E14-8C17-E2ABDFAD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37" y="3762704"/>
            <a:ext cx="4298569" cy="2483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98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Essential Underlying Assumptions for a 1 mSv limit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702" y="1719752"/>
            <a:ext cx="1067851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Future radiation-induced cancer incidence is </a:t>
            </a:r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predictable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342900" indent="-342900">
              <a:spcBef>
                <a:spcPts val="4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Risk of stochastic detriment from low-level, low-dose-rate radiation is </a:t>
            </a:r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known, 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and in all cases may be modeled correctly from the Japanese atomic bomb survivor Life Span Study epidemiology</a:t>
            </a:r>
          </a:p>
          <a:p>
            <a:pPr marL="342900" indent="-342900">
              <a:spcBef>
                <a:spcPts val="4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The linear, no-threshold dose-response </a:t>
            </a:r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(LNT) hypothesis 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holds</a:t>
            </a:r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at all dose levels between 0 and 100 mSv</a:t>
            </a:r>
          </a:p>
          <a:p>
            <a:pPr marL="342900" indent="-342900">
              <a:spcBef>
                <a:spcPts val="400"/>
              </a:spcBef>
              <a:buFont typeface="Arial" charset="0"/>
              <a:buChar char="•"/>
            </a:pPr>
            <a:r>
              <a:rPr lang="en-US" sz="2500" b="1" dirty="0">
                <a:latin typeface="Arial" charset="0"/>
                <a:ea typeface="Arial" charset="0"/>
                <a:cs typeface="Arial" charset="0"/>
              </a:rPr>
              <a:t>The additive risk hypothesis 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holds for lifetime exposure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Risk-modifying factors (dose rate, cellular repair, sex, age at exposure, smoking, and diet) </a:t>
            </a:r>
            <a:r>
              <a:rPr lang="en-US" sz="25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and all known molecular biologic response mechanisms </a:t>
            </a:r>
            <a:r>
              <a:rPr lang="en-US" sz="2500" b="1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are irrelevant 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and have no influence on underlying cancer risk </a:t>
            </a:r>
            <a:r>
              <a:rPr lang="en-US" sz="2500" i="1" dirty="0">
                <a:latin typeface="Arial" charset="0"/>
                <a:ea typeface="Arial" charset="0"/>
                <a:cs typeface="Arial" charset="0"/>
              </a:rPr>
              <a:t>for all types of cancer</a:t>
            </a:r>
          </a:p>
        </p:txBody>
      </p:sp>
    </p:spTree>
    <p:extLst>
      <p:ext uri="{BB962C8B-B14F-4D97-AF65-F5344CB8AC3E}">
        <p14:creationId xmlns:p14="http://schemas.microsoft.com/office/powerpoint/2010/main" val="177532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Multiple Sources of Public Exposure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305615"/>
            <a:ext cx="105057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Another factor driving the ICRP public dose limit downward to     1 mSv per year was the idea that the public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could be exposed to more than one “planned exposure,”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such as a nuclear power plant </a:t>
            </a:r>
            <a:r>
              <a:rPr lang="en-US" sz="2800" u="sng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a DOE clean-up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1F05D-FC73-41B2-A71F-BE4CEA5C8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956C2-0067-4C4E-994B-521961CC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060" y="189186"/>
            <a:ext cx="8961768" cy="648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F51591-CFA3-46DB-B562-3D27C064DA18}"/>
              </a:ext>
            </a:extLst>
          </p:cNvPr>
          <p:cNvSpPr/>
          <p:nvPr/>
        </p:nvSpPr>
        <p:spPr>
          <a:xfrm>
            <a:off x="420415" y="478249"/>
            <a:ext cx="30164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NCRP Report No. 160, “Ionizing Radiation Exposure of the Population of the United States” (2009)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5F35-74C1-43C7-9A87-AAF67B6DCE61}"/>
              </a:ext>
            </a:extLst>
          </p:cNvPr>
          <p:cNvSpPr txBox="1"/>
          <p:nvPr/>
        </p:nvSpPr>
        <p:spPr>
          <a:xfrm>
            <a:off x="420415" y="4740166"/>
            <a:ext cx="3016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Average annual background in the U.S. is 6.2 mSv = 620 mrem/year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6686B3-A654-436D-AF85-E38DEF088981}"/>
              </a:ext>
            </a:extLst>
          </p:cNvPr>
          <p:cNvCxnSpPr>
            <a:cxnSpLocks/>
          </p:cNvCxnSpPr>
          <p:nvPr/>
        </p:nvCxnSpPr>
        <p:spPr>
          <a:xfrm flipH="1">
            <a:off x="9207570" y="3139807"/>
            <a:ext cx="2646579" cy="1971133"/>
          </a:xfrm>
          <a:prstGeom prst="straightConnector1">
            <a:avLst/>
          </a:prstGeom>
          <a:ln w="1111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33BE1D-FEBD-4B76-8230-ABC5D7F1CB1B}"/>
              </a:ext>
            </a:extLst>
          </p:cNvPr>
          <p:cNvSpPr txBox="1"/>
          <p:nvPr/>
        </p:nvSpPr>
        <p:spPr>
          <a:xfrm rot="19404892">
            <a:off x="9649758" y="3169599"/>
            <a:ext cx="2236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“nuclear”</a:t>
            </a:r>
          </a:p>
        </p:txBody>
      </p:sp>
    </p:spTree>
    <p:extLst>
      <p:ext uri="{BB962C8B-B14F-4D97-AF65-F5344CB8AC3E}">
        <p14:creationId xmlns:p14="http://schemas.microsoft.com/office/powerpoint/2010/main" val="291715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1 millisievert Effective Dose?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1131" y="1992518"/>
            <a:ext cx="109728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The unit effective dose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is mathematical construct of “risk” and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not a physical quantity of “dose” . . .*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. . . doubly weighted for committee-selected (arbitrary) radiation quality multipliers and tissue weighting factors   (and </a:t>
            </a:r>
            <a:r>
              <a:rPr lang="en-US" sz="2400" i="1" dirty="0" err="1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1600" i="1" dirty="0" err="1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for alphas should not be 20)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1 mSv is assumed equal to the whole-body dose that one might receive from a continuous ambient external exposure rate of about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100 mrem/year          (about 11 µR/hour)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400" b="1" dirty="0">
                <a:solidFill>
                  <a:srgbClr val="0F595E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or about 1/6th of the average annual dose </a:t>
            </a:r>
            <a:r>
              <a:rPr lang="en-US" sz="24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from natural background, including indoor radon and medical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D055-78C3-40DC-A117-31B8BA6BE530}"/>
              </a:ext>
            </a:extLst>
          </p:cNvPr>
          <p:cNvSpPr txBox="1"/>
          <p:nvPr/>
        </p:nvSpPr>
        <p:spPr>
          <a:xfrm>
            <a:off x="5118539" y="6322892"/>
            <a:ext cx="707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*Health Phys. 2017 Aug;113(2):102-109  </a:t>
            </a:r>
          </a:p>
        </p:txBody>
      </p:sp>
    </p:spTree>
    <p:extLst>
      <p:ext uri="{BB962C8B-B14F-4D97-AF65-F5344CB8AC3E}">
        <p14:creationId xmlns:p14="http://schemas.microsoft.com/office/powerpoint/2010/main" val="112680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the Perceived Risk of 1 </a:t>
            </a:r>
            <a:r>
              <a:rPr lang="en-US" sz="32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Per Year?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041" y="1727571"/>
            <a:ext cx="103239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If the linear, no-threshold dose-response hypothesis were correct, and if the risk coefficient at low dose is 5%/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then conservatively: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perceived lifetime risk at 1 mSv represents: </a:t>
            </a: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	0.05 Sv</a:t>
            </a:r>
            <a:r>
              <a:rPr lang="en-US" sz="2800" baseline="30000" dirty="0">
                <a:latin typeface="Arial" charset="0"/>
                <a:ea typeface="Arial" charset="0"/>
                <a:cs typeface="Arial" charset="0"/>
              </a:rPr>
              <a:t>-1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y</a:t>
            </a:r>
            <a:r>
              <a:rPr lang="en-US" sz="2800" baseline="30000" dirty="0">
                <a:latin typeface="Arial" charset="0"/>
                <a:ea typeface="Arial" charset="0"/>
                <a:cs typeface="Arial" charset="0"/>
              </a:rPr>
              <a:t>-1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x 0.001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x 70 years = 0.0035 = 0.35% additive risk on top of a natural cancer risk of about 40% in the general population</a:t>
            </a: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				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= 40% + 0.35%  =  40.35%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97392-51A4-4519-8046-844B88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3FB2FB-E5DF-4D4B-B321-70FDC6C28E38}"/>
              </a:ext>
            </a:extLst>
          </p:cNvPr>
          <p:cNvCxnSpPr>
            <a:cxnSpLocks/>
          </p:cNvCxnSpPr>
          <p:nvPr/>
        </p:nvCxnSpPr>
        <p:spPr>
          <a:xfrm>
            <a:off x="6183628" y="6121157"/>
            <a:ext cx="922252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8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 Closer Analysis</a:t>
            </a:r>
            <a:r>
              <a:rPr lang="is-I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149077"/>
            <a:ext cx="103239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ICRP rationale for lowering the public dose limit from       5 mSv to 1 mSv per year </a:t>
            </a:r>
            <a:r>
              <a:rPr lang="en-US" sz="28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looks weak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because it was not based on citable science</a:t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No evidence has been presented or referenced </a:t>
            </a:r>
            <a:r>
              <a:rPr lang="en-US" sz="28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during the past 35 years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that lowering the public dose limit from 5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to 1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per year has yielded any protective value to society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BF711-7874-4C59-9D65-D765FE93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 Closer Analysis</a:t>
            </a:r>
            <a:r>
              <a:rPr lang="is-I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(cont.)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041" y="1811389"/>
            <a:ext cx="105747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Explanations given in ICRP-60 (1991), and more recently in ICRP-103 (2007), are lengthy (excessively wordy); they hedge, vacillate, and sometimes appear illogical: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800" i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“In selecting the limit on effective dose, the Commission has sought a value that would be only just short of unacceptable for continued exposure as the result of deliberate practices the use of which is a matter of choice.</a:t>
            </a:r>
            <a:r>
              <a:rPr lang="en-US" sz="2800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”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(para. 193, ICRP-60)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09FA3-338F-4D8D-AB9B-44D70602E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Missing Behind the 1 mSv Public Dose Limit?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110" y="2266180"/>
            <a:ext cx="10951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Acknowledgement that risks are not known with certainty at exposure levels below 100 </a:t>
            </a:r>
            <a:r>
              <a:rPr lang="en-US" sz="2500" dirty="0" err="1">
                <a:latin typeface="Arial" charset="0"/>
                <a:ea typeface="Arial" charset="0"/>
                <a:cs typeface="Arial" charset="0"/>
              </a:rPr>
              <a:t>mSv</a:t>
            </a:r>
            <a:endParaRPr lang="en-US" sz="25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Acknowledgement that epidemiology cannot confirm the assumed risk coefficients used below 100 </a:t>
            </a:r>
            <a:r>
              <a:rPr lang="en-US" sz="2500" dirty="0" err="1">
                <a:latin typeface="Arial" charset="0"/>
                <a:ea typeface="Arial" charset="0"/>
                <a:cs typeface="Arial" charset="0"/>
              </a:rPr>
              <a:t>mSv</a:t>
            </a:r>
            <a:endParaRPr lang="en-US" sz="25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Acceptance of contrary scientific findings in radiobiology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Recognition of the substantial costs of compliance and the regulatory burdens imposed by a highly conservative public dose limit</a:t>
            </a:r>
          </a:p>
          <a:p>
            <a:endParaRPr lang="en-US" sz="2000" b="1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9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40CFR, Part 190 Environmental Protection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342086"/>
            <a:ext cx="103239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Under 40CFR190, the EPA regulates radiation dose to the public from normal operations of nuclear power plants and other uranium fuel cycle facilities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U.S. Environmental Protection Agency has established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more restrictive limits than ICRP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on public dose to make sure that industry would meet the intent of ICRP recommendations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90B1D-1A2A-4268-9100-40440C70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30561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761534"/>
            <a:ext cx="106544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Q:    Should the public dose limit be 1 mSv/year or            	5 mSv/year?  </a:t>
            </a:r>
          </a:p>
          <a:p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	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452565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40CFR, Part 190 Environmental Protection (cont.)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008" y="2063747"/>
            <a:ext cx="10888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EPA set the limit on the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annual dose equivalent to any member of the public at 0.25 mSv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(25 millirem) to the whole body</a:t>
            </a:r>
            <a:br>
              <a:rPr lang="en-US" sz="2800" dirty="0">
                <a:latin typeface="Arial" charset="0"/>
                <a:ea typeface="Arial" charset="0"/>
                <a:cs typeface="Arial" charset="0"/>
              </a:rPr>
            </a:b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Therefore, to ensure compliance with the federal limit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site operational limits and remediation standards are usually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set conservatively at a smaller fraction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of the U.S. federal limit, such as 1/10th or 1/3rd the EPA limit, or 0.025 to 0.08 mSv per year (that is,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2.5 to 8 mrem/year</a:t>
            </a:r>
            <a:r>
              <a:rPr lang="en-US" sz="2800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), l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ess than the detection limit for common personnel dosimeters</a:t>
            </a:r>
          </a:p>
        </p:txBody>
      </p:sp>
    </p:spTree>
    <p:extLst>
      <p:ext uri="{BB962C8B-B14F-4D97-AF65-F5344CB8AC3E}">
        <p14:creationId xmlns:p14="http://schemas.microsoft.com/office/powerpoint/2010/main" val="40441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But Wait, There’s More</a:t>
            </a:r>
            <a:r>
              <a:rPr lang="is-I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9" y="1836818"/>
            <a:ext cx="10132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 ICRP Publication 81 (1997) for radioactive waste disposal, for control of public exposure, the ICRP recommended a “dose constraint” for radiation protection of the public of no than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0.3 </a:t>
            </a:r>
            <a:r>
              <a:rPr lang="en-US" sz="2800" b="1" dirty="0" err="1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/year    </a:t>
            </a:r>
            <a:b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800" b="1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 ICRP Publication 82 (1998) for planned discharges of    long-lived radionuclides to the environment, the ICRP recommended a “dose constraint” for the public of              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0.1 mSv/year (= 10 mrem/year)</a:t>
            </a:r>
            <a:endParaRPr lang="en-US" sz="2800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05049-239E-48B7-B09E-C135B5D1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1507600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4686" y="828188"/>
            <a:ext cx="10891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DOE Order 5400.5 Radiation Protection of the Public and the Environment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F855F5D3-A01E-45A1-A06C-ABA132C30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3768" y="2196662"/>
            <a:ext cx="9745860" cy="43519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196A1D-BD31-4A64-8E78-BC278F84AC1A}"/>
              </a:ext>
            </a:extLst>
          </p:cNvPr>
          <p:cNvSpPr/>
          <p:nvPr/>
        </p:nvSpPr>
        <p:spPr>
          <a:xfrm>
            <a:off x="2175640" y="5412828"/>
            <a:ext cx="8492360" cy="1170851"/>
          </a:xfrm>
          <a:prstGeom prst="rect">
            <a:avLst/>
          </a:prstGeom>
          <a:solidFill>
            <a:srgbClr val="FFFF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93C2A-23A7-49DB-917B-6B31A27A74EF}"/>
              </a:ext>
            </a:extLst>
          </p:cNvPr>
          <p:cNvSpPr/>
          <p:nvPr/>
        </p:nvSpPr>
        <p:spPr>
          <a:xfrm>
            <a:off x="1655144" y="2522484"/>
            <a:ext cx="9012856" cy="1534509"/>
          </a:xfrm>
          <a:prstGeom prst="rect">
            <a:avLst/>
          </a:prstGeom>
          <a:solidFill>
            <a:srgbClr val="FFFF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617C70-684C-4D9E-A35C-B2AEE430BA58}"/>
              </a:ext>
            </a:extLst>
          </p:cNvPr>
          <p:cNvCxnSpPr/>
          <p:nvPr/>
        </p:nvCxnSpPr>
        <p:spPr>
          <a:xfrm>
            <a:off x="13106400" y="330024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290AF-F16D-41EA-B612-74ADD8C64028}"/>
              </a:ext>
            </a:extLst>
          </p:cNvPr>
          <p:cNvSpPr/>
          <p:nvPr/>
        </p:nvSpPr>
        <p:spPr>
          <a:xfrm>
            <a:off x="6096000" y="2932386"/>
            <a:ext cx="714703" cy="2417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62B3F2-2661-480D-98CA-BEBAD6302CAD}"/>
              </a:ext>
            </a:extLst>
          </p:cNvPr>
          <p:cNvSpPr/>
          <p:nvPr/>
        </p:nvSpPr>
        <p:spPr>
          <a:xfrm>
            <a:off x="4865658" y="3140372"/>
            <a:ext cx="714703" cy="2417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C65390-E4F2-43F1-AABE-53A5EAC6E553}"/>
              </a:ext>
            </a:extLst>
          </p:cNvPr>
          <p:cNvSpPr/>
          <p:nvPr/>
        </p:nvSpPr>
        <p:spPr>
          <a:xfrm>
            <a:off x="3009441" y="3515710"/>
            <a:ext cx="714703" cy="2417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82F2C3-B6D6-430F-8C19-8F794085A9F9}"/>
              </a:ext>
            </a:extLst>
          </p:cNvPr>
          <p:cNvCxnSpPr/>
          <p:nvPr/>
        </p:nvCxnSpPr>
        <p:spPr>
          <a:xfrm>
            <a:off x="5580361" y="5860973"/>
            <a:ext cx="4467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DOE-EM Site Clean-up Activities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3042" y="1973792"/>
            <a:ext cx="85482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As of January 2009, DOE-EM managed: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14 construction projects and 32 cleanup projects, many of which will require more than a decade to complete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Costing more than $6 billion a year for the previous 10 years and for the next 30 years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With total (2009) estimated costs exceeding    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$260 billion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for these and 90 other remaining site remediations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E1F1F-0AC8-4F85-95CF-A1D0618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948" y="3147432"/>
            <a:ext cx="1401227" cy="140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27969-582F-42D8-8518-474D8CA66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4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These costs do not include</a:t>
            </a:r>
            <a:r>
              <a:rPr lang="is-I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3335" y="1706243"/>
            <a:ext cx="10585139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Compliance in mining and milling of uranium, to fuel fabrication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Commercial nuclear power plant operations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Discontinued nuclear power plant decommissioning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Compliance with the permanent disposal of spent nuclear fuel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Remediation of other commercial nuclear sites not already the responsibility of the Department of Energy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Ongoing regulatory oversight by local, state, and the federal government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Other costs outside the geographical U.S.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7956-3F36-4DC0-959F-964DF5967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marL="457200" indent="-457200" algn="ctr">
              <a:buClr>
                <a:srgbClr val="FF0000"/>
              </a:buClr>
              <a:buSzPct val="162000"/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EPA Radiation Site Cleanup Regulations, EPA-402-R-96-011A, 1994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Costs are driven by the public dose limit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7956-3F36-4DC0-959F-964DF5967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90FBF9-D643-4054-B450-CDD5424B575F}"/>
              </a:ext>
            </a:extLst>
          </p:cNvPr>
          <p:cNvSpPr txBox="1"/>
          <p:nvPr/>
        </p:nvSpPr>
        <p:spPr>
          <a:xfrm flipH="1">
            <a:off x="998480" y="1819322"/>
            <a:ext cx="107871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According to the U.S. Environmental Protection Agency: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Cleanup regulations benefit society by reducing potential adverse health effects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These benefits justify the costs of cleanup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Costs are driven by the public dose limit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But it is not possible to accurately estimate the radiogenic health effects either before or after site remediation</a:t>
            </a:r>
          </a:p>
        </p:txBody>
      </p:sp>
    </p:spTree>
    <p:extLst>
      <p:ext uri="{BB962C8B-B14F-4D97-AF65-F5344CB8AC3E}">
        <p14:creationId xmlns:p14="http://schemas.microsoft.com/office/powerpoint/2010/main" val="120479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C0B63-F92D-4BF0-A341-FA5369F4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4" y="100255"/>
            <a:ext cx="3849957" cy="2981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0023" y="2514611"/>
            <a:ext cx="10891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43D5D"/>
                </a:solidFill>
                <a:latin typeface="Arial" charset="0"/>
                <a:ea typeface="Arial" charset="0"/>
                <a:cs typeface="Arial" charset="0"/>
              </a:rPr>
              <a:t>What to do?</a:t>
            </a:r>
            <a:endParaRPr lang="en-US" sz="6000" b="1" dirty="0">
              <a:solidFill>
                <a:srgbClr val="043D5D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9EBC9-44F1-4B00-910E-37E40FF3B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Possible Solutions?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2597" y="1747461"/>
            <a:ext cx="1089439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Revert back to the 1977 ICRP-26 dose limit for the general public of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5 </a:t>
            </a:r>
            <a:r>
              <a:rPr lang="en-US" sz="2800" b="1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/year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Set the public dose limit at 20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/year, referenced in ICRP Publication 103, para. 240, pages 96-97 and Table 5 (2007), where a public dose in “the second band, greater than 1 mSv but not more than 20 mSv,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applies in circumstances where individuals receive direct benefits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* from an exposure situation.”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  <a:p>
            <a:pPr marL="0" lvl="1"/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* Electricity from nuclear energy, production of medical isotopes, national defense from military weapons production, restoration of a formerly contaminated site, etc.</a:t>
            </a:r>
          </a:p>
        </p:txBody>
      </p:sp>
    </p:spTree>
    <p:extLst>
      <p:ext uri="{BB962C8B-B14F-4D97-AF65-F5344CB8AC3E}">
        <p14:creationId xmlns:p14="http://schemas.microsoft.com/office/powerpoint/2010/main" val="11221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ICRP-103, 2007   The “second band”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4CD81831-F649-4B62-815C-DA2154E55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90" y="1948597"/>
            <a:ext cx="12112310" cy="4296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46916C-1426-454E-B810-A96B098E2247}"/>
              </a:ext>
            </a:extLst>
          </p:cNvPr>
          <p:cNvSpPr/>
          <p:nvPr/>
        </p:nvSpPr>
        <p:spPr>
          <a:xfrm>
            <a:off x="357351" y="6292115"/>
            <a:ext cx="9375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From ICRP Publication 103, para. 240, pages 96-97 in Table 5 (2007) </a:t>
            </a:r>
          </a:p>
        </p:txBody>
      </p:sp>
    </p:spTree>
    <p:extLst>
      <p:ext uri="{BB962C8B-B14F-4D97-AF65-F5344CB8AC3E}">
        <p14:creationId xmlns:p14="http://schemas.microsoft.com/office/powerpoint/2010/main" val="1152762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Validation of Concept?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359" y="1857012"/>
            <a:ext cx="1020554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Indeed, in 10 CFR 20.1301, the </a:t>
            </a:r>
            <a:r>
              <a:rPr lang="en-US" sz="2600" u="sng" dirty="0">
                <a:latin typeface="Arial" charset="0"/>
                <a:ea typeface="Arial" charset="0"/>
                <a:cs typeface="Arial" charset="0"/>
              </a:rPr>
              <a:t>Nuclear Regulatory Commission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6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acknowledges the practicality of a 5 mSv public dose limit 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for:</a:t>
            </a:r>
          </a:p>
          <a:p>
            <a:pPr marL="914400" lvl="1" indent="-457200">
              <a:spcAft>
                <a:spcPts val="600"/>
              </a:spcAft>
              <a:buClr>
                <a:srgbClr val="FF0000"/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Nuclear medicine patient release </a:t>
            </a:r>
          </a:p>
          <a:p>
            <a:pPr marL="914400" lvl="1" indent="-457200">
              <a:spcAft>
                <a:spcPts val="600"/>
              </a:spcAft>
              <a:buClr>
                <a:srgbClr val="FF0000"/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Exemption situations where a licensee demonstrates the need</a:t>
            </a:r>
          </a:p>
          <a:p>
            <a:pPr>
              <a:spcAft>
                <a:spcPts val="600"/>
              </a:spcAft>
            </a:pPr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Furthermore, under 10 CFR 20.1208, the dose equivalent to an embryo/fetus during the entire pregnancy, </a:t>
            </a:r>
            <a:r>
              <a:rPr lang="en-US" sz="26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due to occupational exposure of a declared pregnant woman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, shall not exceed 0.5 rem     (5 mSv).</a:t>
            </a:r>
            <a:endParaRPr lang="en-US" sz="2400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361FA-6786-429C-AA16-A45CA513B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30561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(ICRP-26;1977)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761534"/>
            <a:ext cx="106544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International Commission on Radiological Protection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(ICRP) recommended a public dose limit of </a:t>
            </a:r>
            <a:r>
              <a:rPr lang="en-US" sz="28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5 mSv per year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(effective dose equivalent) in Publication 26 (1977)                       (= 500 mrem/year whole-body)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…And an occupational dose limit of 50 mSv/year</a:t>
            </a: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for radiation workers</a:t>
            </a:r>
          </a:p>
        </p:txBody>
      </p:sp>
    </p:spTree>
    <p:extLst>
      <p:ext uri="{BB962C8B-B14F-4D97-AF65-F5344CB8AC3E}">
        <p14:creationId xmlns:p14="http://schemas.microsoft.com/office/powerpoint/2010/main" val="1477527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96226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Conclusions</a:t>
            </a:r>
            <a:endParaRPr lang="en-US" sz="3200" b="1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469" y="1857012"/>
            <a:ext cx="1073106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 ICRP has set the public dose limit </a:t>
            </a:r>
            <a:r>
              <a:rPr lang="en-US" sz="2600" b="1" dirty="0">
                <a:solidFill>
                  <a:srgbClr val="0F595E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too low </a:t>
            </a:r>
            <a:r>
              <a:rPr lang="en-US" sz="26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at 1 </a:t>
            </a:r>
            <a:r>
              <a:rPr lang="en-US" sz="2600" b="1" dirty="0" err="1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6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/year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26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Science does not support the need for a public dose limit below 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26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5 mSv/year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, either on the basis of epidemiology or radiation biology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 high cost of regulatory compliance to tax-payers (citizens) and commercial entities is prohibitive--and likely unnecessary in terms of net gains in health and safety (cancer avoidance)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With high assurance, it seems reasonable that members of the public, including the unborn embryo/fetus, may be adequately protected with a public dose limit of 5 to 20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 per year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0F5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361FA-6786-429C-AA16-A45CA513B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5748-C03E-4B70-8585-F287DA88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ss, sky, sheep, outdoor&#10;&#10;Description generated with very high confidence">
            <a:extLst>
              <a:ext uri="{FF2B5EF4-FFF2-40B4-BE49-F238E27FC236}">
                <a16:creationId xmlns:a16="http://schemas.microsoft.com/office/drawing/2014/main" id="{AC04EEB3-8090-4311-92E5-D7A736AF9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590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9A6F5-D6B9-4E87-B624-8B7DF694336E}"/>
              </a:ext>
            </a:extLst>
          </p:cNvPr>
          <p:cNvSpPr txBox="1"/>
          <p:nvPr/>
        </p:nvSpPr>
        <p:spPr>
          <a:xfrm>
            <a:off x="2980859" y="5661878"/>
            <a:ext cx="7882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3106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585288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(ICRP-26;1977)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  <a:p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172" y="1978369"/>
            <a:ext cx="105571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“The assumption of a total risk on the order of 10</a:t>
            </a:r>
            <a:r>
              <a:rPr lang="en-US" sz="2400" i="1" baseline="30000" dirty="0">
                <a:latin typeface="Arial" charset="0"/>
                <a:ea typeface="Arial" charset="0"/>
                <a:cs typeface="Arial" charset="0"/>
              </a:rPr>
              <a:t>-2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Sv</a:t>
            </a:r>
            <a:r>
              <a:rPr lang="en-US" sz="2400" i="1" baseline="30000" dirty="0">
                <a:latin typeface="Arial" charset="0"/>
                <a:ea typeface="Arial" charset="0"/>
                <a:cs typeface="Arial" charset="0"/>
              </a:rPr>
              <a:t>-1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. . . would imply restriction of the lifetime dose to the individual member of the public to a value that would correspond to 1 mSv per year of life-long whole body exposure. . .”</a:t>
            </a:r>
          </a:p>
          <a:p>
            <a:pPr lvl="1"/>
            <a:endParaRPr lang="en-US" sz="2400" i="1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400" i="1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“The Commission’s recommended limit of 5 mSv (0.5 rem) in a year . . . has been found to provide this degree of safety, and the Commission recommends its continued use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. . .”  (para. 119)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625EB-80FF-45DF-B4C7-F7578CA0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585288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(ICRP-26;1977)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  <a:p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115203"/>
            <a:ext cx="1014808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Explained Further: </a:t>
            </a:r>
          </a:p>
          <a:p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“The application of an annual dose-equivalent limit of 5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to individual members of the public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is likely to result in average dose equivalents of less than 0.5 </a:t>
            </a:r>
            <a:r>
              <a:rPr lang="en-US" sz="2800" b="1" dirty="0" err="1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”    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(ICRP-26, para. 120)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B2644-1884-4FFE-9663-172B70C0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4B25B0-9B55-4DB7-868B-2C3217014456}"/>
              </a:ext>
            </a:extLst>
          </p:cNvPr>
          <p:cNvSpPr/>
          <p:nvPr/>
        </p:nvSpPr>
        <p:spPr>
          <a:xfrm>
            <a:off x="7094483" y="4719145"/>
            <a:ext cx="1408386" cy="126375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29156-14FC-4849-A863-D4D12FDB7F22}"/>
              </a:ext>
            </a:extLst>
          </p:cNvPr>
          <p:cNvSpPr/>
          <p:nvPr/>
        </p:nvSpPr>
        <p:spPr>
          <a:xfrm>
            <a:off x="6600497" y="5027858"/>
            <a:ext cx="23963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1/10th</a:t>
            </a:r>
          </a:p>
        </p:txBody>
      </p:sp>
    </p:spTree>
    <p:extLst>
      <p:ext uri="{BB962C8B-B14F-4D97-AF65-F5344CB8AC3E}">
        <p14:creationId xmlns:p14="http://schemas.microsoft.com/office/powerpoint/2010/main" val="122515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585288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(1983 Washington Meeting)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  <a:p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1719752"/>
            <a:ext cx="10337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“For stochastic effects </a:t>
            </a:r>
            <a:r>
              <a:rPr lang="en-US" sz="28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 members of the public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the Commission recommends that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the committed effective dose equivalent from exposure to radioactive materials </a:t>
            </a:r>
            <a:r>
              <a:rPr lang="en-US" sz="2800" b="1" dirty="0">
                <a:solidFill>
                  <a:srgbClr val="0F595E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 any year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be limited to 5 </a:t>
            </a:r>
            <a:r>
              <a:rPr lang="en-US" sz="2800" b="1" dirty="0" err="1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and, for repeated exposure [to radioactive materials] </a:t>
            </a:r>
            <a:r>
              <a:rPr lang="en-US" sz="28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over prolonged periods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that it would be prudent further to restrict this to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1 </a:t>
            </a:r>
            <a:r>
              <a:rPr lang="en-US" sz="2800" b="1" dirty="0" err="1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 from each year of lifelong exposure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.”  </a:t>
            </a:r>
          </a:p>
          <a:p>
            <a:endParaRPr lang="en-US" sz="28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(ICRP Statement,1983 Washington DC Meeting)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44999-1130-4E08-8074-A8553B33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1985</a:t>
            </a:r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Paris Statement)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  <a:p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001255"/>
            <a:ext cx="103377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In the Paris Statement from its 1985 meeting (Publication 45), the ICRP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revised downward the public dose limit </a:t>
            </a:r>
            <a:r>
              <a:rPr lang="en-US" sz="2800" b="1" dirty="0">
                <a:solidFill>
                  <a:srgbClr val="0F595E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to 1 </a:t>
            </a:r>
            <a:r>
              <a:rPr lang="en-US" sz="2800" b="1" dirty="0" err="1">
                <a:solidFill>
                  <a:srgbClr val="0F595E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with one caveat: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“However, </a:t>
            </a:r>
            <a:r>
              <a:rPr lang="en-US" sz="2800" b="1" dirty="0">
                <a:solidFill>
                  <a:srgbClr val="043D5D"/>
                </a:solidFill>
                <a:latin typeface="Arial" charset="0"/>
                <a:ea typeface="Arial" charset="0"/>
                <a:cs typeface="Arial" charset="0"/>
              </a:rPr>
              <a:t>it is permissible to use a subsidiary dose limit of        5 mSv in a year for some years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, provided that the average annual effective dose equivalent over a lifetime does not exceed the principal limit of 1 mSv in a year.”  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(ICRP-45; 1985)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63C18-24C6-4813-87F4-C09D3177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fi-FI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(ICRP-60, </a:t>
            </a:r>
            <a:r>
              <a:rPr lang="fi-FI" sz="32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1991</a:t>
            </a:r>
            <a:r>
              <a:rPr lang="fi-FI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406057"/>
            <a:ext cx="10337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When the ICRP lowered its recommended occupational exposure limit from 50 mSv/year to 20 mSv/year, it also reduced its recommended dose limit for members of the public from        </a:t>
            </a:r>
            <a:r>
              <a:rPr lang="en-US" sz="2800" b="1" dirty="0">
                <a:solidFill>
                  <a:srgbClr val="0F595E"/>
                </a:solidFill>
                <a:latin typeface="Arial" charset="0"/>
                <a:ea typeface="Arial" charset="0"/>
                <a:cs typeface="Arial" charset="0"/>
              </a:rPr>
              <a:t>5 mSv to 1 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.     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(Table 6, para. 194)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EE5AD-5139-4083-B793-806FCB60B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612997"/>
            <a:ext cx="12192000" cy="951235"/>
          </a:xfrm>
          <a:prstGeom prst="rect">
            <a:avLst/>
          </a:prstGeom>
          <a:solidFill>
            <a:srgbClr val="043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92115"/>
            <a:ext cx="12192000" cy="584775"/>
          </a:xfrm>
          <a:prstGeom prst="rect">
            <a:avLst/>
          </a:prstGeom>
          <a:solidFill>
            <a:srgbClr val="00B38C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2228" y="768517"/>
            <a:ext cx="10891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Historical Context </a:t>
            </a:r>
            <a:r>
              <a:rPr lang="fi-FI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(ICRP-60, 1991)</a:t>
            </a:r>
            <a:endParaRPr lang="en-US" sz="3200" dirty="0">
              <a:solidFill>
                <a:schemeClr val="bg1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2228" y="2775388"/>
            <a:ext cx="10337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ICRP justified this change on the basis that “the annual effective dose from natural sources is about 1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mSv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”  (para. 191)  and that “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this natural background </a:t>
            </a:r>
            <a:r>
              <a:rPr lang="en-US" sz="2800" i="1" u="sng" dirty="0">
                <a:latin typeface="Arial" charset="0"/>
                <a:ea typeface="Arial" charset="0"/>
                <a:cs typeface="Arial" charset="0"/>
              </a:rPr>
              <a:t>may not be harmless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”. 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(para. 190)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40D23-9FEE-467B-A76B-09372A05B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552" y="5613842"/>
            <a:ext cx="2011233" cy="613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93F1E-1E0B-47DA-AF83-A340064A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375" y="3843105"/>
            <a:ext cx="1277908" cy="1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9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sant PowerPoint Template" id="{84D3E45D-1A9E-CB44-8B1D-51DB6A5D4686}" vid="{F3774EA6-3D83-B140-8E30-841B665287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Versant PowerPoint Template</Template>
  <TotalTime>67095</TotalTime>
  <Words>1694</Words>
  <Application>Microsoft Office PowerPoint</Application>
  <PresentationFormat>Widescreen</PresentationFormat>
  <Paragraphs>192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Gill Sans Light</vt:lpstr>
      <vt:lpstr>Wingdings</vt:lpstr>
      <vt:lpstr>Office Theme</vt:lpstr>
      <vt:lpstr>Rational Basis for Updating the Recommended Limit on Radiation Dose to the Public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Company-Wide Meeting</dc:title>
  <dc:creator>Bethany Ramsay</dc:creator>
  <cp:lastModifiedBy>Steve Baker</cp:lastModifiedBy>
  <cp:revision>342</cp:revision>
  <dcterms:created xsi:type="dcterms:W3CDTF">2018-03-09T21:53:17Z</dcterms:created>
  <dcterms:modified xsi:type="dcterms:W3CDTF">2018-10-02T19:03:26Z</dcterms:modified>
</cp:coreProperties>
</file>